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9" r:id="rId3"/>
    <p:sldId id="264" r:id="rId4"/>
    <p:sldId id="256" r:id="rId5"/>
    <p:sldId id="265" r:id="rId6"/>
    <p:sldId id="257" r:id="rId7"/>
    <p:sldId id="258" r:id="rId8"/>
    <p:sldId id="266" r:id="rId9"/>
    <p:sldId id="267" r:id="rId10"/>
    <p:sldId id="259" r:id="rId11"/>
    <p:sldId id="260" r:id="rId12"/>
    <p:sldId id="261" r:id="rId13"/>
    <p:sldId id="26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96D42-72EA-4A0F-9E63-F3A532CCD907}" v="40" dt="2022-05-18T07:12:08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3121C-9365-42CB-BEF0-50ED7C354F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5E6A8F-BBAC-4EA7-B783-CA7E2598A19B}">
      <dgm:prSet/>
      <dgm:spPr/>
      <dgm:t>
        <a:bodyPr/>
        <a:lstStyle/>
        <a:p>
          <a:r>
            <a:rPr lang="fr-FR" b="1" i="1"/>
            <a:t>FEMME:  </a:t>
          </a:r>
          <a:r>
            <a:rPr lang="fr-FR" b="1"/>
            <a:t>Compagne de l’homme: épouse; celle qui est ou a été mariée.</a:t>
          </a:r>
          <a:endParaRPr lang="en-US"/>
        </a:p>
      </dgm:t>
    </dgm:pt>
    <dgm:pt modelId="{DC4B2535-A585-4878-8DE3-D79E29E2C4BB}" type="parTrans" cxnId="{3E719C58-47E4-4A4A-B7CC-C1B6AA22E145}">
      <dgm:prSet/>
      <dgm:spPr/>
      <dgm:t>
        <a:bodyPr/>
        <a:lstStyle/>
        <a:p>
          <a:endParaRPr lang="en-US"/>
        </a:p>
      </dgm:t>
    </dgm:pt>
    <dgm:pt modelId="{87A83AB6-6F84-455D-880B-01B6496CF653}" type="sibTrans" cxnId="{3E719C58-47E4-4A4A-B7CC-C1B6AA22E145}">
      <dgm:prSet/>
      <dgm:spPr/>
      <dgm:t>
        <a:bodyPr/>
        <a:lstStyle/>
        <a:p>
          <a:endParaRPr lang="en-US"/>
        </a:p>
      </dgm:t>
    </dgm:pt>
    <dgm:pt modelId="{4FC8B814-3984-421B-970D-3E85B5298CED}">
      <dgm:prSet/>
      <dgm:spPr/>
      <dgm:t>
        <a:bodyPr/>
        <a:lstStyle/>
        <a:p>
          <a:r>
            <a:rPr lang="fr-FR" b="1" i="1"/>
            <a:t>FILLE: </a:t>
          </a:r>
          <a:r>
            <a:rPr lang="fr-FR" b="1"/>
            <a:t>Personne de sexe féminin, considérée par rapport aux parents</a:t>
          </a:r>
          <a:endParaRPr lang="en-US"/>
        </a:p>
      </dgm:t>
    </dgm:pt>
    <dgm:pt modelId="{839433E0-CC69-4D88-87E6-F5DDF174DDF1}" type="parTrans" cxnId="{41DF5765-A3E2-431F-A047-07DB01810745}">
      <dgm:prSet/>
      <dgm:spPr/>
      <dgm:t>
        <a:bodyPr/>
        <a:lstStyle/>
        <a:p>
          <a:endParaRPr lang="en-US"/>
        </a:p>
      </dgm:t>
    </dgm:pt>
    <dgm:pt modelId="{7FD49A3A-17FB-47DA-A6E2-914A30BD668D}" type="sibTrans" cxnId="{41DF5765-A3E2-431F-A047-07DB01810745}">
      <dgm:prSet/>
      <dgm:spPr/>
      <dgm:t>
        <a:bodyPr/>
        <a:lstStyle/>
        <a:p>
          <a:endParaRPr lang="en-US"/>
        </a:p>
      </dgm:t>
    </dgm:pt>
    <dgm:pt modelId="{44FDFE56-E141-49E6-AAB3-2CC4D1679B45}">
      <dgm:prSet/>
      <dgm:spPr/>
      <dgm:t>
        <a:bodyPr/>
        <a:lstStyle/>
        <a:p>
          <a:r>
            <a:rPr lang="fr-FR" b="1" i="1"/>
            <a:t>FEMELLE: </a:t>
          </a:r>
          <a:r>
            <a:rPr lang="fr-FR" b="1"/>
            <a:t>Animal de sexe féminin</a:t>
          </a:r>
          <a:endParaRPr lang="en-US"/>
        </a:p>
      </dgm:t>
    </dgm:pt>
    <dgm:pt modelId="{9E827460-F733-4E23-8EF9-B38A536A773D}" type="parTrans" cxnId="{20F13A12-53CE-4901-9FAD-5A6C925CEFB5}">
      <dgm:prSet/>
      <dgm:spPr/>
      <dgm:t>
        <a:bodyPr/>
        <a:lstStyle/>
        <a:p>
          <a:endParaRPr lang="en-US"/>
        </a:p>
      </dgm:t>
    </dgm:pt>
    <dgm:pt modelId="{3ABE2D6B-A09A-4075-A9E1-868907A560FA}" type="sibTrans" cxnId="{20F13A12-53CE-4901-9FAD-5A6C925CEFB5}">
      <dgm:prSet/>
      <dgm:spPr/>
      <dgm:t>
        <a:bodyPr/>
        <a:lstStyle/>
        <a:p>
          <a:endParaRPr lang="en-US"/>
        </a:p>
      </dgm:t>
    </dgm:pt>
    <dgm:pt modelId="{BC67B66F-017B-4D38-AA70-99DFF87D72E3}" type="pres">
      <dgm:prSet presAssocID="{B0E3121C-9365-42CB-BEF0-50ED7C354F62}" presName="linear" presStyleCnt="0">
        <dgm:presLayoutVars>
          <dgm:animLvl val="lvl"/>
          <dgm:resizeHandles val="exact"/>
        </dgm:presLayoutVars>
      </dgm:prSet>
      <dgm:spPr/>
    </dgm:pt>
    <dgm:pt modelId="{3FF4A228-8188-40C0-AECB-188154AC900E}" type="pres">
      <dgm:prSet presAssocID="{1D5E6A8F-BBAC-4EA7-B783-CA7E2598A1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298977-0E17-4EAC-856D-CA58C29A8656}" type="pres">
      <dgm:prSet presAssocID="{87A83AB6-6F84-455D-880B-01B6496CF653}" presName="spacer" presStyleCnt="0"/>
      <dgm:spPr/>
    </dgm:pt>
    <dgm:pt modelId="{4691E74E-E4CA-4644-8B5D-43CA88025CD4}" type="pres">
      <dgm:prSet presAssocID="{4FC8B814-3984-421B-970D-3E85B5298C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574F75-0E97-4CCD-855A-0B8FE20EFF5E}" type="pres">
      <dgm:prSet presAssocID="{7FD49A3A-17FB-47DA-A6E2-914A30BD668D}" presName="spacer" presStyleCnt="0"/>
      <dgm:spPr/>
    </dgm:pt>
    <dgm:pt modelId="{0DA3EF4F-3F5D-429C-A409-981AA44FC035}" type="pres">
      <dgm:prSet presAssocID="{44FDFE56-E141-49E6-AAB3-2CC4D1679B4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281C02-E6F4-4162-806F-D3C0FC50E27C}" type="presOf" srcId="{4FC8B814-3984-421B-970D-3E85B5298CED}" destId="{4691E74E-E4CA-4644-8B5D-43CA88025CD4}" srcOrd="0" destOrd="0" presId="urn:microsoft.com/office/officeart/2005/8/layout/vList2"/>
    <dgm:cxn modelId="{20F13A12-53CE-4901-9FAD-5A6C925CEFB5}" srcId="{B0E3121C-9365-42CB-BEF0-50ED7C354F62}" destId="{44FDFE56-E141-49E6-AAB3-2CC4D1679B45}" srcOrd="2" destOrd="0" parTransId="{9E827460-F733-4E23-8EF9-B38A536A773D}" sibTransId="{3ABE2D6B-A09A-4075-A9E1-868907A560FA}"/>
    <dgm:cxn modelId="{41DF5765-A3E2-431F-A047-07DB01810745}" srcId="{B0E3121C-9365-42CB-BEF0-50ED7C354F62}" destId="{4FC8B814-3984-421B-970D-3E85B5298CED}" srcOrd="1" destOrd="0" parTransId="{839433E0-CC69-4D88-87E6-F5DDF174DDF1}" sibTransId="{7FD49A3A-17FB-47DA-A6E2-914A30BD668D}"/>
    <dgm:cxn modelId="{64CAA376-A79B-4AFE-9F83-56068D110977}" type="presOf" srcId="{B0E3121C-9365-42CB-BEF0-50ED7C354F62}" destId="{BC67B66F-017B-4D38-AA70-99DFF87D72E3}" srcOrd="0" destOrd="0" presId="urn:microsoft.com/office/officeart/2005/8/layout/vList2"/>
    <dgm:cxn modelId="{3E719C58-47E4-4A4A-B7CC-C1B6AA22E145}" srcId="{B0E3121C-9365-42CB-BEF0-50ED7C354F62}" destId="{1D5E6A8F-BBAC-4EA7-B783-CA7E2598A19B}" srcOrd="0" destOrd="0" parTransId="{DC4B2535-A585-4878-8DE3-D79E29E2C4BB}" sibTransId="{87A83AB6-6F84-455D-880B-01B6496CF653}"/>
    <dgm:cxn modelId="{605155AF-1250-44F5-9FC6-8FBDB9FB4ADC}" type="presOf" srcId="{44FDFE56-E141-49E6-AAB3-2CC4D1679B45}" destId="{0DA3EF4F-3F5D-429C-A409-981AA44FC035}" srcOrd="0" destOrd="0" presId="urn:microsoft.com/office/officeart/2005/8/layout/vList2"/>
    <dgm:cxn modelId="{D57443CF-04CF-480F-A0FE-8519ECBF0F38}" type="presOf" srcId="{1D5E6A8F-BBAC-4EA7-B783-CA7E2598A19B}" destId="{3FF4A228-8188-40C0-AECB-188154AC900E}" srcOrd="0" destOrd="0" presId="urn:microsoft.com/office/officeart/2005/8/layout/vList2"/>
    <dgm:cxn modelId="{BFAE6C11-2F99-47E9-A26D-ACDDC2FDB970}" type="presParOf" srcId="{BC67B66F-017B-4D38-AA70-99DFF87D72E3}" destId="{3FF4A228-8188-40C0-AECB-188154AC900E}" srcOrd="0" destOrd="0" presId="urn:microsoft.com/office/officeart/2005/8/layout/vList2"/>
    <dgm:cxn modelId="{09F00A94-5A07-46C9-BC63-43D9BEDC96C4}" type="presParOf" srcId="{BC67B66F-017B-4D38-AA70-99DFF87D72E3}" destId="{52298977-0E17-4EAC-856D-CA58C29A8656}" srcOrd="1" destOrd="0" presId="urn:microsoft.com/office/officeart/2005/8/layout/vList2"/>
    <dgm:cxn modelId="{F99FB9AC-C028-4041-91B9-2CC5EF268D25}" type="presParOf" srcId="{BC67B66F-017B-4D38-AA70-99DFF87D72E3}" destId="{4691E74E-E4CA-4644-8B5D-43CA88025CD4}" srcOrd="2" destOrd="0" presId="urn:microsoft.com/office/officeart/2005/8/layout/vList2"/>
    <dgm:cxn modelId="{8FBBCF15-ADBB-4C94-ADFF-FD7E7AF3F9CE}" type="presParOf" srcId="{BC67B66F-017B-4D38-AA70-99DFF87D72E3}" destId="{5A574F75-0E97-4CCD-855A-0B8FE20EFF5E}" srcOrd="3" destOrd="0" presId="urn:microsoft.com/office/officeart/2005/8/layout/vList2"/>
    <dgm:cxn modelId="{A28C4F62-780C-453F-A782-3272D2960F3F}" type="presParOf" srcId="{BC67B66F-017B-4D38-AA70-99DFF87D72E3}" destId="{0DA3EF4F-3F5D-429C-A409-981AA44FC0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4A228-8188-40C0-AECB-188154AC900E}">
      <dsp:nvSpPr>
        <dsp:cNvPr id="0" name=""/>
        <dsp:cNvSpPr/>
      </dsp:nvSpPr>
      <dsp:spPr>
        <a:xfrm>
          <a:off x="0" y="62993"/>
          <a:ext cx="6245265" cy="175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i="1" kern="1200"/>
            <a:t>FEMME:  </a:t>
          </a:r>
          <a:r>
            <a:rPr lang="fr-FR" sz="3200" b="1" kern="1200"/>
            <a:t>Compagne de l’homme: épouse; celle qui est ou a été mariée.</a:t>
          </a:r>
          <a:endParaRPr lang="en-US" sz="3200" kern="1200"/>
        </a:p>
      </dsp:txBody>
      <dsp:txXfrm>
        <a:off x="85900" y="148893"/>
        <a:ext cx="6073465" cy="1587880"/>
      </dsp:txXfrm>
    </dsp:sp>
    <dsp:sp modelId="{4691E74E-E4CA-4644-8B5D-43CA88025CD4}">
      <dsp:nvSpPr>
        <dsp:cNvPr id="0" name=""/>
        <dsp:cNvSpPr/>
      </dsp:nvSpPr>
      <dsp:spPr>
        <a:xfrm>
          <a:off x="0" y="1914833"/>
          <a:ext cx="6245265" cy="17596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i="1" kern="1200"/>
            <a:t>FILLE: </a:t>
          </a:r>
          <a:r>
            <a:rPr lang="fr-FR" sz="3200" b="1" kern="1200"/>
            <a:t>Personne de sexe féminin, considérée par rapport aux parents</a:t>
          </a:r>
          <a:endParaRPr lang="en-US" sz="3200" kern="1200"/>
        </a:p>
      </dsp:txBody>
      <dsp:txXfrm>
        <a:off x="85900" y="2000733"/>
        <a:ext cx="6073465" cy="1587880"/>
      </dsp:txXfrm>
    </dsp:sp>
    <dsp:sp modelId="{0DA3EF4F-3F5D-429C-A409-981AA44FC035}">
      <dsp:nvSpPr>
        <dsp:cNvPr id="0" name=""/>
        <dsp:cNvSpPr/>
      </dsp:nvSpPr>
      <dsp:spPr>
        <a:xfrm>
          <a:off x="0" y="3766673"/>
          <a:ext cx="6245265" cy="17596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i="1" kern="1200"/>
            <a:t>FEMELLE: </a:t>
          </a:r>
          <a:r>
            <a:rPr lang="fr-FR" sz="3200" b="1" kern="1200"/>
            <a:t>Animal de sexe féminin</a:t>
          </a:r>
          <a:endParaRPr lang="en-US" sz="3200" kern="1200"/>
        </a:p>
      </dsp:txBody>
      <dsp:txXfrm>
        <a:off x="85900" y="3852573"/>
        <a:ext cx="6073465" cy="158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97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3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63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25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21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68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68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53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16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3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22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AAF8-9519-443E-9B38-DAE75ECEA524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D885-0DC8-4A2E-A07B-61763F084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57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A1B117-2FF6-DAB3-CA65-20AA2040DF32}"/>
              </a:ext>
            </a:extLst>
          </p:cNvPr>
          <p:cNvSpPr txBox="1"/>
          <p:nvPr/>
        </p:nvSpPr>
        <p:spPr>
          <a:xfrm>
            <a:off x="821636" y="506896"/>
            <a:ext cx="105487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Baskerville Old Face" panose="02020602080505020303" pitchFamily="18" charset="0"/>
              </a:rPr>
              <a:t>ARELALIM</a:t>
            </a:r>
          </a:p>
          <a:p>
            <a:pPr algn="ctr"/>
            <a:r>
              <a:rPr lang="fr-FR" sz="2800" dirty="0">
                <a:latin typeface="Baskerville Old Face" panose="02020602080505020303" pitchFamily="18" charset="0"/>
              </a:rPr>
              <a:t>Association Régionale </a:t>
            </a:r>
          </a:p>
          <a:p>
            <a:pPr algn="ctr"/>
            <a:r>
              <a:rPr lang="fr-FR" sz="2800" dirty="0">
                <a:latin typeface="Baskerville Old Face" panose="02020602080505020303" pitchFamily="18" charset="0"/>
              </a:rPr>
              <a:t>des Enseignants de Langues Anciennes </a:t>
            </a:r>
          </a:p>
          <a:p>
            <a:pPr algn="ctr"/>
            <a:r>
              <a:rPr lang="fr-FR" sz="2800" dirty="0">
                <a:latin typeface="Baskerville Old Face" panose="02020602080505020303" pitchFamily="18" charset="0"/>
              </a:rPr>
              <a:t>du Limousin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15D48E-11EA-05EE-A551-F84AE4BAFF65}"/>
              </a:ext>
            </a:extLst>
          </p:cNvPr>
          <p:cNvSpPr txBox="1"/>
          <p:nvPr/>
        </p:nvSpPr>
        <p:spPr>
          <a:xfrm>
            <a:off x="2156791" y="2842591"/>
            <a:ext cx="8150087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alifornian FB" panose="0207040306080B030204" pitchFamily="18" charset="0"/>
              </a:rPr>
              <a:t>CEREMONIE </a:t>
            </a:r>
          </a:p>
          <a:p>
            <a:pPr algn="ctr"/>
            <a:r>
              <a:rPr lang="fr-FR" sz="4000" b="1" dirty="0">
                <a:latin typeface="Californian FB" panose="0207040306080B030204" pitchFamily="18" charset="0"/>
              </a:rPr>
              <a:t>DE REMISE DES PRIX </a:t>
            </a:r>
          </a:p>
          <a:p>
            <a:pPr algn="ctr"/>
            <a:r>
              <a:rPr lang="fr-FR" sz="4000" b="1" dirty="0">
                <a:latin typeface="Californian FB" panose="0207040306080B030204" pitchFamily="18" charset="0"/>
              </a:rPr>
              <a:t>2022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089B44-CC78-F316-24C5-EA2EC2B1D06F}"/>
              </a:ext>
            </a:extLst>
          </p:cNvPr>
          <p:cNvSpPr txBox="1"/>
          <p:nvPr/>
        </p:nvSpPr>
        <p:spPr>
          <a:xfrm>
            <a:off x="2330725" y="5359891"/>
            <a:ext cx="7802217" cy="954107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Californian FB" panose="0207040306080B030204" pitchFamily="18" charset="0"/>
              </a:rPr>
              <a:t>CONCOURS AFFICHES ANTIQUES</a:t>
            </a:r>
          </a:p>
          <a:p>
            <a:pPr algn="ctr"/>
            <a:r>
              <a:rPr lang="fr-FR" sz="2800" b="1" i="1" dirty="0">
                <a:latin typeface="Californian FB" panose="0207040306080B030204" pitchFamily="18" charset="0"/>
              </a:rPr>
              <a:t>COUPE DES JEUNES HUMANISTES</a:t>
            </a:r>
          </a:p>
        </p:txBody>
      </p:sp>
    </p:spTree>
    <p:extLst>
      <p:ext uri="{BB962C8B-B14F-4D97-AF65-F5344CB8AC3E}">
        <p14:creationId xmlns:p14="http://schemas.microsoft.com/office/powerpoint/2010/main" val="380221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personne, femme&#10;&#10;Description générée automatiquement">
            <a:extLst>
              <a:ext uri="{FF2B5EF4-FFF2-40B4-BE49-F238E27FC236}">
                <a16:creationId xmlns:a16="http://schemas.microsoft.com/office/drawing/2014/main" id="{4410DC8F-150B-FE62-3B93-EDED8F3FC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 r="2" b="16130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ersonne, mur, rouge&#10;&#10;Description générée automatiquement">
            <a:extLst>
              <a:ext uri="{FF2B5EF4-FFF2-40B4-BE49-F238E27FC236}">
                <a16:creationId xmlns:a16="http://schemas.microsoft.com/office/drawing/2014/main" id="{65EB50A0-508C-1562-DC40-A7D851237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r="26820" b="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11D152-13EA-0CFB-6CAE-C29F9D15BDCF}"/>
              </a:ext>
            </a:extLst>
          </p:cNvPr>
          <p:cNvSpPr txBox="1"/>
          <p:nvPr/>
        </p:nvSpPr>
        <p:spPr>
          <a:xfrm>
            <a:off x="1085511" y="5603739"/>
            <a:ext cx="394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lifornian FB" panose="0207040306080B030204" pitchFamily="18" charset="0"/>
              </a:rPr>
              <a:t>MARGARET ROSSITER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1818FA-E862-1E1E-EB1F-645D29A4DB86}"/>
              </a:ext>
            </a:extLst>
          </p:cNvPr>
          <p:cNvSpPr txBox="1"/>
          <p:nvPr/>
        </p:nvSpPr>
        <p:spPr>
          <a:xfrm>
            <a:off x="6750219" y="5603738"/>
            <a:ext cx="470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MATILDA JOSLYN GAGE</a:t>
            </a:r>
          </a:p>
        </p:txBody>
      </p:sp>
    </p:spTree>
    <p:extLst>
      <p:ext uri="{BB962C8B-B14F-4D97-AF65-F5344CB8AC3E}">
        <p14:creationId xmlns:p14="http://schemas.microsoft.com/office/powerpoint/2010/main" val="242558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4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64EA50-3CD5-FC97-0CAE-9043337CD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41" y="661761"/>
            <a:ext cx="2174560" cy="2475653"/>
          </a:xfrm>
          <a:prstGeom prst="rect">
            <a:avLst/>
          </a:prstGeom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 descr="Une image contenant personne, mur, homme, intérieur&#10;&#10;Description générée automatiquement">
            <a:extLst>
              <a:ext uri="{FF2B5EF4-FFF2-40B4-BE49-F238E27FC236}">
                <a16:creationId xmlns:a16="http://schemas.microsoft.com/office/drawing/2014/main" id="{83CA26FB-05A0-FAA7-C9AA-3437FED06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39" y="639785"/>
            <a:ext cx="2468623" cy="2468623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98391094-8ABD-3BBE-3C4D-B274A0DE1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3" y="3748194"/>
            <a:ext cx="2000476" cy="2471631"/>
          </a:xfrm>
          <a:prstGeom prst="rect">
            <a:avLst/>
          </a:prstGeom>
        </p:spPr>
      </p:pic>
      <p:sp>
        <p:nvSpPr>
          <p:cNvPr id="19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44A58177-E316-FED4-2308-FE3E1F625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1350836"/>
            <a:ext cx="3252903" cy="4170388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mur, intérieur&#10;&#10;Description générée automatiquement">
            <a:extLst>
              <a:ext uri="{FF2B5EF4-FFF2-40B4-BE49-F238E27FC236}">
                <a16:creationId xmlns:a16="http://schemas.microsoft.com/office/drawing/2014/main" id="{0CF8E206-8A1C-4EEB-7D41-AB33E14B6D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4072646"/>
            <a:ext cx="3252903" cy="18297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1594B13-AF88-1AA3-D632-D1D11A16C2EF}"/>
              </a:ext>
            </a:extLst>
          </p:cNvPr>
          <p:cNvSpPr txBox="1"/>
          <p:nvPr/>
        </p:nvSpPr>
        <p:spPr>
          <a:xfrm>
            <a:off x="2916090" y="4072646"/>
            <a:ext cx="425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TROTULA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5595E3-8DB8-2AF7-0EC6-769899986859}"/>
              </a:ext>
            </a:extLst>
          </p:cNvPr>
          <p:cNvSpPr txBox="1"/>
          <p:nvPr/>
        </p:nvSpPr>
        <p:spPr>
          <a:xfrm>
            <a:off x="3359273" y="3754820"/>
            <a:ext cx="277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SALERNE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285141-5A49-D71D-67FE-3AD0F0A1E9A9}"/>
              </a:ext>
            </a:extLst>
          </p:cNvPr>
          <p:cNvSpPr txBox="1"/>
          <p:nvPr/>
        </p:nvSpPr>
        <p:spPr>
          <a:xfrm>
            <a:off x="8267647" y="5950401"/>
            <a:ext cx="325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MARTHE GAUTIER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5BCF6A-E4B1-DB9B-57DB-CB732080FD14}"/>
              </a:ext>
            </a:extLst>
          </p:cNvPr>
          <p:cNvSpPr txBox="1"/>
          <p:nvPr/>
        </p:nvSpPr>
        <p:spPr>
          <a:xfrm>
            <a:off x="628511" y="735496"/>
            <a:ext cx="129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MILEVA</a:t>
            </a: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EINSTEIN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8A4EA7-12A3-B023-CE43-0C3E69656BF9}"/>
              </a:ext>
            </a:extLst>
          </p:cNvPr>
          <p:cNvSpPr txBox="1"/>
          <p:nvPr/>
        </p:nvSpPr>
        <p:spPr>
          <a:xfrm>
            <a:off x="4482548" y="815009"/>
            <a:ext cx="310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ROSALIND FRANKLIN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81FC717-CADD-9901-AFC3-FFABF58B0995}"/>
              </a:ext>
            </a:extLst>
          </p:cNvPr>
          <p:cNvSpPr txBox="1"/>
          <p:nvPr/>
        </p:nvSpPr>
        <p:spPr>
          <a:xfrm>
            <a:off x="10830437" y="1273931"/>
            <a:ext cx="36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LISE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7E8C6DA-9A1C-E49A-0FDA-33A92C9C4AB5}"/>
              </a:ext>
            </a:extLst>
          </p:cNvPr>
          <p:cNvSpPr txBox="1"/>
          <p:nvPr/>
        </p:nvSpPr>
        <p:spPr>
          <a:xfrm>
            <a:off x="11235649" y="815009"/>
            <a:ext cx="393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ME I</a:t>
            </a: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TNER</a:t>
            </a:r>
          </a:p>
        </p:txBody>
      </p:sp>
    </p:spTree>
    <p:extLst>
      <p:ext uri="{BB962C8B-B14F-4D97-AF65-F5344CB8AC3E}">
        <p14:creationId xmlns:p14="http://schemas.microsoft.com/office/powerpoint/2010/main" val="277159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mur, intérieur, homme&#10;&#10;Description générée automatiquement">
            <a:extLst>
              <a:ext uri="{FF2B5EF4-FFF2-40B4-BE49-F238E27FC236}">
                <a16:creationId xmlns:a16="http://schemas.microsoft.com/office/drawing/2014/main" id="{B2A5A0F4-E350-80E2-5F56-E6744BC8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2" r="1" b="24554"/>
          <a:stretch/>
        </p:blipFill>
        <p:spPr>
          <a:xfrm>
            <a:off x="484632" y="944867"/>
            <a:ext cx="6716272" cy="4968266"/>
          </a:xfrm>
          <a:prstGeom prst="rect">
            <a:avLst/>
          </a:prstGeom>
        </p:spPr>
      </p:pic>
      <p:pic>
        <p:nvPicPr>
          <p:cNvPr id="4" name="Image 3" descr="Une image contenant texte, homme, personne, complet&#10;&#10;Description générée automatiquement">
            <a:extLst>
              <a:ext uri="{FF2B5EF4-FFF2-40B4-BE49-F238E27FC236}">
                <a16:creationId xmlns:a16="http://schemas.microsoft.com/office/drawing/2014/main" id="{74B9A653-DAD3-9A45-8F5E-DFB852608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490471"/>
            <a:ext cx="4172712" cy="58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6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BA1121-D246-F3B7-1E75-EBF972DE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586"/>
          <a:stretch/>
        </p:blipFill>
        <p:spPr>
          <a:xfrm rot="21480000">
            <a:off x="793539" y="999568"/>
            <a:ext cx="10823851" cy="52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0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DED18AC-FF8F-EF4D-04B0-D9C529F2B616}"/>
              </a:ext>
            </a:extLst>
          </p:cNvPr>
          <p:cNvSpPr txBox="1"/>
          <p:nvPr/>
        </p:nvSpPr>
        <p:spPr>
          <a:xfrm>
            <a:off x="599440" y="457200"/>
            <a:ext cx="10779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askerville Old Face" panose="02020602080505020303" pitchFamily="18" charset="0"/>
              </a:rPr>
              <a:t>L’avenir de l’homme est la femme. </a:t>
            </a:r>
          </a:p>
          <a:p>
            <a:r>
              <a:rPr lang="fr-FR" sz="3600" dirty="0">
                <a:latin typeface="Baskerville Old Face" panose="02020602080505020303" pitchFamily="18" charset="0"/>
              </a:rPr>
              <a:t>Elle est la couleur de son âme.</a:t>
            </a:r>
          </a:p>
          <a:p>
            <a:r>
              <a:rPr lang="fr-FR" sz="3600" dirty="0">
                <a:latin typeface="Baskerville Old Face" panose="02020602080505020303" pitchFamily="18" charset="0"/>
              </a:rPr>
              <a:t>Elle est sa rumeur et son bruit.</a:t>
            </a:r>
          </a:p>
          <a:p>
            <a:r>
              <a:rPr lang="fr-FR" sz="3600" dirty="0">
                <a:latin typeface="Baskerville Old Face" panose="02020602080505020303" pitchFamily="18" charset="0"/>
              </a:rPr>
              <a:t>Et sans elle, il n’est qu’un blasphème.</a:t>
            </a:r>
          </a:p>
          <a:p>
            <a:endParaRPr lang="fr-FR" sz="3600" dirty="0">
              <a:latin typeface="Baskerville Old Face" panose="02020602080505020303" pitchFamily="18" charset="0"/>
            </a:endParaRPr>
          </a:p>
          <a:p>
            <a:r>
              <a:rPr lang="fr-FR" sz="3600" dirty="0">
                <a:latin typeface="Baskerville Old Face" panose="02020602080505020303" pitchFamily="18" charset="0"/>
              </a:rPr>
              <a:t>									Louis Aragon, </a:t>
            </a:r>
            <a:r>
              <a:rPr lang="fr-FR" sz="3600" i="1" dirty="0">
                <a:latin typeface="Baskerville Old Face" panose="02020602080505020303" pitchFamily="18" charset="0"/>
              </a:rPr>
              <a:t>Le Fou d’Elsa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1913D6-DC00-32B8-0C02-241C9AE767E8}"/>
              </a:ext>
            </a:extLst>
          </p:cNvPr>
          <p:cNvSpPr txBox="1"/>
          <p:nvPr/>
        </p:nvSpPr>
        <p:spPr>
          <a:xfrm>
            <a:off x="2631440" y="4439920"/>
            <a:ext cx="889000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L’humanité n’adviendra que lorsque les hommes considèreront les femmes comme leur égal et cesseront de les déshumaniser, de les déconsidérer, de les réduire.</a:t>
            </a:r>
          </a:p>
        </p:txBody>
      </p:sp>
    </p:spTree>
    <p:extLst>
      <p:ext uri="{BB962C8B-B14F-4D97-AF65-F5344CB8AC3E}">
        <p14:creationId xmlns:p14="http://schemas.microsoft.com/office/powerpoint/2010/main" val="394838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B5E6F4-888D-9C03-E4F6-6F29A33C8195}"/>
              </a:ext>
            </a:extLst>
          </p:cNvPr>
          <p:cNvSpPr txBox="1"/>
          <p:nvPr/>
        </p:nvSpPr>
        <p:spPr>
          <a:xfrm>
            <a:off x="590719" y="513853"/>
            <a:ext cx="4559425" cy="5796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effectLst/>
              </a:rPr>
              <a:t>Docteure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en</a:t>
            </a:r>
            <a:r>
              <a:rPr lang="en-US" sz="2800" b="1" dirty="0">
                <a:effectLst/>
              </a:rPr>
              <a:t> droit </a:t>
            </a:r>
            <a:r>
              <a:rPr lang="en-US" sz="2800" b="1" dirty="0" err="1">
                <a:effectLst/>
              </a:rPr>
              <a:t>privé</a:t>
            </a:r>
            <a:r>
              <a:rPr lang="en-US" sz="2800" b="1" dirty="0">
                <a:effectLst/>
              </a:rPr>
              <a:t>, </a:t>
            </a:r>
            <a:r>
              <a:rPr lang="en-US" sz="2800" b="1" dirty="0" err="1">
                <a:effectLst/>
              </a:rPr>
              <a:t>thèse</a:t>
            </a:r>
            <a:r>
              <a:rPr lang="en-US" sz="2800" b="1" dirty="0">
                <a:effectLst/>
              </a:rPr>
              <a:t> sur les </a:t>
            </a:r>
            <a:r>
              <a:rPr lang="en-US" sz="2800" b="1" dirty="0" err="1">
                <a:effectLst/>
              </a:rPr>
              <a:t>différences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biologiques</a:t>
            </a:r>
            <a:r>
              <a:rPr lang="en-US" sz="2800" b="1" dirty="0">
                <a:effectLst/>
              </a:rPr>
              <a:t> entre les sexes, </a:t>
            </a:r>
            <a:r>
              <a:rPr lang="en-US" sz="2800" b="1" dirty="0" err="1">
                <a:effectLst/>
              </a:rPr>
              <a:t>juriste</a:t>
            </a:r>
            <a:r>
              <a:rPr lang="en-US" sz="2800" b="1" dirty="0">
                <a:effectLst/>
              </a:rPr>
              <a:t> au CHU de Limoges </a:t>
            </a:r>
            <a:r>
              <a:rPr lang="en-US" sz="2800" b="1" dirty="0" err="1">
                <a:effectLst/>
              </a:rPr>
              <a:t>puis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coordinatrice</a:t>
            </a:r>
            <a:r>
              <a:rPr lang="en-US" sz="2800" b="1" dirty="0">
                <a:effectLst/>
              </a:rPr>
              <a:t> de </a:t>
            </a:r>
            <a:r>
              <a:rPr lang="en-US" sz="2800" b="1" dirty="0" err="1">
                <a:effectLst/>
              </a:rPr>
              <a:t>l’espace</a:t>
            </a:r>
            <a:r>
              <a:rPr lang="en-US" sz="2800" b="1" dirty="0">
                <a:effectLst/>
              </a:rPr>
              <a:t> de </a:t>
            </a:r>
            <a:r>
              <a:rPr lang="en-US" sz="2800" b="1" dirty="0" err="1">
                <a:effectLst/>
              </a:rPr>
              <a:t>réflexion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éthique</a:t>
            </a:r>
            <a:r>
              <a:rPr lang="en-US" sz="2800" b="1" dirty="0">
                <a:effectLst/>
              </a:rPr>
              <a:t> de Nouvelle Aquitaine et </a:t>
            </a:r>
            <a:r>
              <a:rPr lang="en-US" sz="2800" b="1" dirty="0" err="1">
                <a:effectLst/>
              </a:rPr>
              <a:t>ingénieure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pédagogique</a:t>
            </a:r>
            <a:r>
              <a:rPr lang="en-US" sz="2800" b="1" dirty="0">
                <a:effectLst/>
              </a:rPr>
              <a:t> à </a:t>
            </a:r>
            <a:r>
              <a:rPr lang="en-US" sz="2800" b="1" dirty="0" err="1">
                <a:effectLst/>
              </a:rPr>
              <a:t>l’Université</a:t>
            </a:r>
            <a:r>
              <a:rPr lang="en-US" sz="2800" b="1" dirty="0">
                <a:effectLst/>
              </a:rPr>
              <a:t> de Limoges.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effectLst/>
              </a:rPr>
              <a:t>Aujourd’hui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responsable</a:t>
            </a:r>
            <a:r>
              <a:rPr lang="en-US" sz="2800" b="1" dirty="0">
                <a:effectLst/>
              </a:rPr>
              <a:t> du </a:t>
            </a:r>
            <a:r>
              <a:rPr lang="en-US" sz="2800" b="1" dirty="0" err="1">
                <a:effectLst/>
              </a:rPr>
              <a:t>pôle</a:t>
            </a:r>
            <a:r>
              <a:rPr lang="en-US" sz="2800" b="1" dirty="0">
                <a:effectLst/>
              </a:rPr>
              <a:t> Formation au sein de </a:t>
            </a:r>
            <a:r>
              <a:rPr lang="en-US" sz="2800" b="1" dirty="0" err="1">
                <a:effectLst/>
              </a:rPr>
              <a:t>l’Agence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limougeaude</a:t>
            </a:r>
            <a:r>
              <a:rPr lang="en-US" sz="2800" b="1" dirty="0">
                <a:effectLst/>
              </a:rPr>
              <a:t> E2S Conseil et Formation, </a:t>
            </a:r>
            <a:r>
              <a:rPr lang="en-US" sz="2800" b="1" dirty="0" err="1">
                <a:effectLst/>
              </a:rPr>
              <a:t>agence</a:t>
            </a:r>
            <a:r>
              <a:rPr lang="en-US" sz="2800" b="1" dirty="0">
                <a:effectLst/>
              </a:rPr>
              <a:t> de conseil et formation pour les structures de </a:t>
            </a:r>
            <a:r>
              <a:rPr lang="en-US" sz="2800" b="1" dirty="0" err="1">
                <a:effectLst/>
              </a:rPr>
              <a:t>l’économie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sociale</a:t>
            </a:r>
            <a:r>
              <a:rPr lang="en-US" sz="2800" b="1" dirty="0">
                <a:effectLst/>
              </a:rPr>
              <a:t> et </a:t>
            </a:r>
            <a:r>
              <a:rPr lang="en-US" sz="2800" b="1" dirty="0" err="1">
                <a:effectLst/>
              </a:rPr>
              <a:t>solidaire</a:t>
            </a:r>
            <a:endParaRPr lang="en-US" sz="2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personne, habits, chandail&#10;&#10;Description générée automatiquement">
            <a:extLst>
              <a:ext uri="{FF2B5EF4-FFF2-40B4-BE49-F238E27FC236}">
                <a16:creationId xmlns:a16="http://schemas.microsoft.com/office/drawing/2014/main" id="{5E42745F-466A-20E0-6B04-958E61861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1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61F4CD-F6D9-602B-8CE7-B1BACCF6A69D}"/>
              </a:ext>
            </a:extLst>
          </p:cNvPr>
          <p:cNvSpPr txBox="1"/>
          <p:nvPr/>
        </p:nvSpPr>
        <p:spPr>
          <a:xfrm>
            <a:off x="6745735" y="640081"/>
            <a:ext cx="4806184" cy="363737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L’AVENIR DE L’HOMME EST LA FEMME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LOUIS ARAGON, LE FOU D’ELSA, 1963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Une image contenant texte, livre, dessin au trait&#10;&#10;Description générée automatiquement">
            <a:extLst>
              <a:ext uri="{FF2B5EF4-FFF2-40B4-BE49-F238E27FC236}">
                <a16:creationId xmlns:a16="http://schemas.microsoft.com/office/drawing/2014/main" id="{848DB77F-F207-DD61-670B-EE390A64C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" r="-1" b="11119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8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C9E96B-70C8-5A7C-BD8B-6687A37F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OLYMPE DE GOUGES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8EA4C47-B9A8-1B4A-E7D0-8159DEF6B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b="4083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10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DA1518-8124-DB0D-8E5C-7497398643A9}"/>
              </a:ext>
            </a:extLst>
          </p:cNvPr>
          <p:cNvSpPr txBox="1"/>
          <p:nvPr/>
        </p:nvSpPr>
        <p:spPr>
          <a:xfrm>
            <a:off x="479393" y="1070800"/>
            <a:ext cx="4062123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0BADAAD1-6EB9-A0EA-B76F-C5BCAEAFA387}"/>
              </a:ext>
            </a:extLst>
          </p:cNvPr>
          <p:cNvSpPr txBox="1"/>
          <p:nvPr/>
        </p:nvSpPr>
        <p:spPr>
          <a:xfrm>
            <a:off x="4102873" y="335193"/>
            <a:ext cx="841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DICTIONNAIRE LAROUSSE 1956</a:t>
            </a:r>
          </a:p>
        </p:txBody>
      </p:sp>
      <p:graphicFrame>
        <p:nvGraphicFramePr>
          <p:cNvPr id="7" name="ZoneTexte 4">
            <a:extLst>
              <a:ext uri="{FF2B5EF4-FFF2-40B4-BE49-F238E27FC236}">
                <a16:creationId xmlns:a16="http://schemas.microsoft.com/office/drawing/2014/main" id="{B10A55DD-C717-8B27-87DE-BF6CBEAD4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13826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88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2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texte, vieux, pierre&#10;&#10;Description générée automatiquement">
            <a:extLst>
              <a:ext uri="{FF2B5EF4-FFF2-40B4-BE49-F238E27FC236}">
                <a16:creationId xmlns:a16="http://schemas.microsoft.com/office/drawing/2014/main" id="{E7BF822B-1D2D-87C9-A496-5582CB98F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06" y="1289713"/>
            <a:ext cx="4594091" cy="492820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6911422-4163-5834-87ED-2EFFB0BC485B}"/>
              </a:ext>
            </a:extLst>
          </p:cNvPr>
          <p:cNvSpPr txBox="1"/>
          <p:nvPr/>
        </p:nvSpPr>
        <p:spPr>
          <a:xfrm>
            <a:off x="1023730" y="1520686"/>
            <a:ext cx="2647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latin typeface="Baskerville Old Face" panose="02020602080505020303" pitchFamily="18" charset="0"/>
                <a:cs typeface="Arial" panose="020B0604020202020204" pitchFamily="34" charset="0"/>
              </a:rPr>
              <a:t>SAPPHO</a:t>
            </a:r>
          </a:p>
        </p:txBody>
      </p:sp>
    </p:spTree>
    <p:extLst>
      <p:ext uri="{BB962C8B-B14F-4D97-AF65-F5344CB8AC3E}">
        <p14:creationId xmlns:p14="http://schemas.microsoft.com/office/powerpoint/2010/main" val="397144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blanc, posant&#10;&#10;Description générée automatiquement">
            <a:extLst>
              <a:ext uri="{FF2B5EF4-FFF2-40B4-BE49-F238E27FC236}">
                <a16:creationId xmlns:a16="http://schemas.microsoft.com/office/drawing/2014/main" id="{03657716-2F1C-16CB-5680-A84F5D3D3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8" r="-1" b="369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EFDB11-E427-6A0C-71C0-ED75814D7CD2}"/>
              </a:ext>
            </a:extLst>
          </p:cNvPr>
          <p:cNvSpPr txBox="1"/>
          <p:nvPr/>
        </p:nvSpPr>
        <p:spPr>
          <a:xfrm>
            <a:off x="8935278" y="4035287"/>
            <a:ext cx="2693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alifornian FB" panose="0207040306080B030204" pitchFamily="18" charset="0"/>
                <a:cs typeface="Aldhabi" panose="020B0604020202020204" pitchFamily="2" charset="-78"/>
              </a:rPr>
              <a:t>SIMONE 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Californian FB" panose="0207040306080B030204" pitchFamily="18" charset="0"/>
                <a:cs typeface="Aldhabi" panose="020B0604020202020204" pitchFamily="2" charset="-78"/>
              </a:rPr>
              <a:t>DE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Californian FB" panose="0207040306080B030204" pitchFamily="18" charset="0"/>
                <a:cs typeface="Aldhabi" panose="020B0604020202020204" pitchFamily="2" charset="-78"/>
              </a:rPr>
              <a:t>BEAUVOIR </a:t>
            </a:r>
          </a:p>
        </p:txBody>
      </p:sp>
    </p:spTree>
    <p:extLst>
      <p:ext uri="{BB962C8B-B14F-4D97-AF65-F5344CB8AC3E}">
        <p14:creationId xmlns:p14="http://schemas.microsoft.com/office/powerpoint/2010/main" val="264638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8AEB3B4-1B39-4CE0-AB01-B81952934C24}"/>
              </a:ext>
            </a:extLst>
          </p:cNvPr>
          <p:cNvSpPr txBox="1"/>
          <p:nvPr/>
        </p:nvSpPr>
        <p:spPr>
          <a:xfrm>
            <a:off x="992146" y="997565"/>
            <a:ext cx="9322904" cy="24314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« Le mariage multiplie par deux les obligations familiales et les corvées sociales »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La Force de l’âge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, 1960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508E2D-D80D-3562-7BD1-97FF4E0206C8}"/>
              </a:ext>
            </a:extLst>
          </p:cNvPr>
          <p:cNvSpPr txBox="1"/>
          <p:nvPr/>
        </p:nvSpPr>
        <p:spPr>
          <a:xfrm>
            <a:off x="3227346" y="4075021"/>
            <a:ext cx="8537713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«  On ne naît pas femme, on le devient »</a:t>
            </a:r>
          </a:p>
          <a:p>
            <a:endParaRPr lang="fr-F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Le Deuxième sexe, 1949</a:t>
            </a:r>
          </a:p>
        </p:txBody>
      </p:sp>
    </p:spTree>
    <p:extLst>
      <p:ext uri="{BB962C8B-B14F-4D97-AF65-F5344CB8AC3E}">
        <p14:creationId xmlns:p14="http://schemas.microsoft.com/office/powerpoint/2010/main" val="305678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C161D3-BB5A-AC65-12C4-2098AC23A4F9}"/>
              </a:ext>
            </a:extLst>
          </p:cNvPr>
          <p:cNvSpPr txBox="1"/>
          <p:nvPr/>
        </p:nvSpPr>
        <p:spPr>
          <a:xfrm>
            <a:off x="1493520" y="1442720"/>
            <a:ext cx="9591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latin typeface="Californian FB" panose="0207040306080B030204" pitchFamily="18" charset="0"/>
              </a:rPr>
              <a:t>DETERMINISME: </a:t>
            </a:r>
          </a:p>
          <a:p>
            <a:endParaRPr lang="fr-FR" sz="4000" b="1" dirty="0">
              <a:latin typeface="Californian FB" panose="0207040306080B030204" pitchFamily="18" charset="0"/>
            </a:endParaRPr>
          </a:p>
          <a:p>
            <a:r>
              <a:rPr lang="fr-FR" sz="4000" b="1" dirty="0">
                <a:latin typeface="Californian FB" panose="0207040306080B030204" pitchFamily="18" charset="0"/>
              </a:rPr>
              <a:t>Doctrine philosophique selon laquelle les actions de l’homme, ou de la femme, sont soumises à un ensemble de causes extérieures, des lois naturelles</a:t>
            </a:r>
          </a:p>
        </p:txBody>
      </p:sp>
    </p:spTree>
    <p:extLst>
      <p:ext uri="{BB962C8B-B14F-4D97-AF65-F5344CB8AC3E}">
        <p14:creationId xmlns:p14="http://schemas.microsoft.com/office/powerpoint/2010/main" val="159595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302</Words>
  <Application>Microsoft Office PowerPoint</Application>
  <PresentationFormat>Grand écran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Baskerville Old Face</vt:lpstr>
      <vt:lpstr>Calibri</vt:lpstr>
      <vt:lpstr>Calibri Light</vt:lpstr>
      <vt:lpstr>Californian FB</vt:lpstr>
      <vt:lpstr>Office Theme</vt:lpstr>
      <vt:lpstr>Présentation PowerPoint</vt:lpstr>
      <vt:lpstr>Présentation PowerPoint</vt:lpstr>
      <vt:lpstr>Présentation PowerPoint</vt:lpstr>
      <vt:lpstr>OLYMPE DE GOUGES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OLYMPE DE GOUGES</dc:title>
  <dc:creator>Florence Reynaud</dc:creator>
  <cp:lastModifiedBy>Florence Reynaud</cp:lastModifiedBy>
  <cp:revision>5</cp:revision>
  <dcterms:created xsi:type="dcterms:W3CDTF">2022-05-17T18:37:33Z</dcterms:created>
  <dcterms:modified xsi:type="dcterms:W3CDTF">2022-05-18T10:37:32Z</dcterms:modified>
</cp:coreProperties>
</file>